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9"/>
  </p:notesMasterIdLst>
  <p:sldIdLst>
    <p:sldId id="256" r:id="rId2"/>
    <p:sldId id="260" r:id="rId3"/>
    <p:sldId id="283" r:id="rId4"/>
    <p:sldId id="259" r:id="rId5"/>
    <p:sldId id="284" r:id="rId6"/>
    <p:sldId id="285" r:id="rId7"/>
    <p:sldId id="289" r:id="rId8"/>
    <p:sldId id="288" r:id="rId9"/>
    <p:sldId id="290" r:id="rId10"/>
    <p:sldId id="294" r:id="rId11"/>
    <p:sldId id="286" r:id="rId12"/>
    <p:sldId id="291" r:id="rId13"/>
    <p:sldId id="292" r:id="rId14"/>
    <p:sldId id="287" r:id="rId15"/>
    <p:sldId id="293" r:id="rId16"/>
    <p:sldId id="278" r:id="rId17"/>
    <p:sldId id="279" r:id="rId18"/>
  </p:sldIdLst>
  <p:sldSz cx="9144000" cy="5143500" type="screen16x9"/>
  <p:notesSz cx="6858000" cy="9144000"/>
  <p:embeddedFontLst>
    <p:embeddedFont>
      <p:font typeface="Dubai Light" panose="020B0303030403030204" pitchFamily="34" charset="-78"/>
      <p:regular r:id="rId20"/>
    </p:embeddedFont>
    <p:embeddedFont>
      <p:font typeface="Titillium Web" panose="020B0604020202020204" charset="0"/>
      <p:regular r:id="rId21"/>
      <p:bold r:id="rId22"/>
      <p:italic r:id="rId23"/>
      <p:boldItalic r:id="rId24"/>
    </p:embeddedFont>
    <p:embeddedFont>
      <p:font typeface="Titillium Web Light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17E9C4-418E-4498-8ABB-A4E5D0CF9F3C}">
  <a:tblStyle styleId="{AE17E9C4-418E-4498-8ABB-A4E5D0CF9F3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96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08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5620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69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255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3342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135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1201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028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964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74944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2263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3354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7438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973750"/>
            <a:ext cx="5796900" cy="11598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230450"/>
            <a:ext cx="5796900" cy="4653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7DFFB1"/>
            </a:gs>
            <a:gs pos="12000">
              <a:srgbClr val="00AAC6"/>
            </a:gs>
            <a:gs pos="51000">
              <a:srgbClr val="0037B3"/>
            </a:gs>
            <a:gs pos="100000">
              <a:srgbClr val="00001A"/>
            </a:gs>
          </a:gsLst>
          <a:lin ang="135000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428748"/>
            <a:ext cx="6025500" cy="31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7DFFB1"/>
              </a:buClr>
              <a:buSzPts val="2400"/>
              <a:buFont typeface="Titillium Web Light"/>
              <a:buChar char="▰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●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○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■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lvl="1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lvl="2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lvl="3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lvl="4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lvl="5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lvl="6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lvl="7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lvl="8" algn="r">
              <a:buNone/>
              <a:defRPr sz="1300">
                <a:solidFill>
                  <a:srgbClr val="0037B3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>
            <a:spLocks noGrp="1"/>
          </p:cNvSpPr>
          <p:nvPr>
            <p:ph type="ctrTitle"/>
          </p:nvPr>
        </p:nvSpPr>
        <p:spPr>
          <a:xfrm>
            <a:off x="685799" y="743850"/>
            <a:ext cx="6569901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</a:t>
            </a:r>
            <a:r>
              <a:rPr lang="en-US" sz="9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ulti</a:t>
            </a:r>
            <a:r>
              <a:rPr lang="en-US" sz="9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  <a:r>
              <a:rPr lang="en-US" sz="9600" b="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locks</a:t>
            </a:r>
            <a:endParaRPr sz="9600" b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54;p11">
            <a:extLst>
              <a:ext uri="{FF2B5EF4-FFF2-40B4-BE49-F238E27FC236}">
                <a16:creationId xmlns:a16="http://schemas.microsoft.com/office/drawing/2014/main" id="{8D064C46-19BF-46BB-A2B2-DF3FC325633A}"/>
              </a:ext>
            </a:extLst>
          </p:cNvPr>
          <p:cNvSpPr txBox="1">
            <a:spLocks/>
          </p:cNvSpPr>
          <p:nvPr/>
        </p:nvSpPr>
        <p:spPr>
          <a:xfrm>
            <a:off x="685800" y="3394553"/>
            <a:ext cx="5796900" cy="1261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6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6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6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6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6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6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6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6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tillium Web"/>
              <a:buNone/>
              <a:defRPr sz="60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Light" panose="020B0303030403030204" pitchFamily="34" charset="-78"/>
                <a:cs typeface="Dubai Light" panose="020B0303030403030204" pitchFamily="34" charset="-78"/>
              </a:rPr>
              <a:t>By Kostiantyn Makrasnov</a:t>
            </a:r>
          </a:p>
          <a:p>
            <a:r>
              <a:rPr 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Light" panose="020B0303030403030204" pitchFamily="34" charset="-78"/>
                <a:cs typeface="Dubai Light" panose="020B0303030403030204" pitchFamily="34" charset="-78"/>
              </a:rPr>
              <a:t>&amp; Keenan Robinson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94358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 System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197" y="1428747"/>
            <a:ext cx="7703509" cy="33211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Client/Server Model (Unity LLAPI)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 Format and Parsing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Syncronization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1393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94358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Generation 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197" y="1518781"/>
            <a:ext cx="7703509" cy="32310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Timing System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 of Level Settings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Stack of Cubes to </a:t>
            </a:r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Despawn</a:t>
            </a: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Pooling System for Level Tiles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Animation Fail – But WHY?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9035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" name="Level Generation">
            <a:hlinkClick r:id="" action="ppaction://media"/>
            <a:extLst>
              <a:ext uri="{FF2B5EF4-FFF2-40B4-BE49-F238E27FC236}">
                <a16:creationId xmlns:a16="http://schemas.microsoft.com/office/drawing/2014/main" id="{CE31A73D-F0F9-4422-A92D-DF53931603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49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00F48A0-5447-4480-834F-FF50A5DB89B2}"/>
              </a:ext>
            </a:extLst>
          </p:cNvPr>
          <p:cNvSpPr/>
          <p:nvPr/>
        </p:nvSpPr>
        <p:spPr>
          <a:xfrm>
            <a:off x="-35293" y="0"/>
            <a:ext cx="9214585" cy="5258602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82;p15">
            <a:extLst>
              <a:ext uri="{FF2B5EF4-FFF2-40B4-BE49-F238E27FC236}">
                <a16:creationId xmlns:a16="http://schemas.microsoft.com/office/drawing/2014/main" id="{0D94D1E5-63F6-4429-B419-301704D143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82300" y="1053560"/>
            <a:ext cx="7703509" cy="323106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sz="40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</a:t>
            </a:r>
            <a:r>
              <a:rPr lang="en-US" sz="40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Disitegration</a:t>
            </a: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4000" b="1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In/out </a:t>
            </a: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Elevators Placement</a:t>
            </a:r>
          </a:p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Timing, Locations and Materials </a:t>
            </a:r>
            <a:r>
              <a:rPr lang="en-US" sz="4000" b="1" dirty="0">
                <a:solidFill>
                  <a:srgbClr val="00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SYNCRONIZED</a:t>
            </a:r>
          </a:p>
          <a:p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13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900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152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1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94358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Customization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4065" y="1428748"/>
            <a:ext cx="7703509" cy="34595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Input (Name, Model and Ready)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Ready Message Journey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 of User Settings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 tailored at the end</a:t>
            </a:r>
          </a:p>
          <a:p>
            <a:pPr lvl="1">
              <a:spcBef>
                <a:spcPts val="600"/>
              </a:spcBef>
              <a:buChar char="▰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Gameobject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600"/>
              </a:spcBef>
              <a:buChar char="▰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Nametag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5099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94358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Customization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4065" y="1428748"/>
            <a:ext cx="7703509" cy="34595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Input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Ready Message Journey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Storage of User Settings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Components tailored at the end</a:t>
            </a:r>
          </a:p>
          <a:p>
            <a:pPr lvl="1">
              <a:spcBef>
                <a:spcPts val="600"/>
              </a:spcBef>
              <a:buChar char="▰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Body </a:t>
            </a: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Gameobject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spcBef>
                <a:spcPts val="600"/>
              </a:spcBef>
              <a:buChar char="▰"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Nametag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endParaRPr 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219B2-1A74-4215-AD68-A13C25654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314" y="-10568"/>
            <a:ext cx="9175314" cy="515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23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94358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Lessons Learned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4065" y="1428748"/>
            <a:ext cx="7703509" cy="345953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Tile worlds + animations =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CPU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Bueno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 game = 2x work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of player synchronization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Importance of object pooling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6302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ubTitle" idx="4294967295"/>
          </p:nvPr>
        </p:nvSpPr>
        <p:spPr>
          <a:xfrm>
            <a:off x="820553" y="413282"/>
            <a:ext cx="7221255" cy="437407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/>
                <a:ea typeface="Titillium Web"/>
                <a:cs typeface="Titillium Web"/>
                <a:sym typeface="Titillium Web"/>
              </a:rPr>
              <a:t>Now for the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-US" sz="1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/>
                <a:ea typeface="Titillium Web"/>
                <a:cs typeface="Titillium Web"/>
                <a:sym typeface="Titillium Web"/>
              </a:rPr>
              <a:t>DEMO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tillium Web"/>
                <a:ea typeface="Titillium Web"/>
                <a:cs typeface="Titillium Web"/>
                <a:sym typeface="Titillium Web"/>
              </a:rPr>
              <a:t>GO TO CS1  and then…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488515" y="2094274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CREDITS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1"/>
          </p:nvPr>
        </p:nvSpPr>
        <p:spPr>
          <a:xfrm>
            <a:off x="488515" y="3088447"/>
            <a:ext cx="6025500" cy="314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Special thanks to all the people who made and released these awesome resources for free:</a:t>
            </a:r>
            <a:endParaRPr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template by </a:t>
            </a:r>
            <a:r>
              <a:rPr lang="en" sz="24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</a:t>
            </a:r>
            <a:endParaRPr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▰"/>
            </a:pPr>
            <a:r>
              <a:rPr lang="e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Photographs by </a:t>
            </a:r>
            <a:r>
              <a:rPr lang="en" sz="2400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endParaRPr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6" name="Google Shape;316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Google Shape;308;p33">
            <a:extLst>
              <a:ext uri="{FF2B5EF4-FFF2-40B4-BE49-F238E27FC236}">
                <a16:creationId xmlns:a16="http://schemas.microsoft.com/office/drawing/2014/main" id="{50664BB8-7508-44F8-9246-FA15F8193394}"/>
              </a:ext>
            </a:extLst>
          </p:cNvPr>
          <p:cNvSpPr txBox="1">
            <a:spLocks/>
          </p:cNvSpPr>
          <p:nvPr/>
        </p:nvSpPr>
        <p:spPr>
          <a:xfrm>
            <a:off x="2008861" y="432148"/>
            <a:ext cx="5733789" cy="149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Questions?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60255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Primary Goals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199" y="1428748"/>
            <a:ext cx="7512485" cy="25921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 Functionality (Competition)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Customizable Characters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Level Disintegration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 Game Mechanics / Mission</a:t>
            </a:r>
            <a:endParaRPr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94358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Used Resources/Tools 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199" y="1428747"/>
            <a:ext cx="4205615" cy="346892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Unity 2018.3f1</a:t>
            </a:r>
          </a:p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Blender v2.79 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Photoshop CC 2019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Visual Studio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GitHub (Desktop)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Asset Store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038" name="Picture 14" descr="Image result for unity icon">
            <a:extLst>
              <a:ext uri="{FF2B5EF4-FFF2-40B4-BE49-F238E27FC236}">
                <a16:creationId xmlns:a16="http://schemas.microsoft.com/office/drawing/2014/main" id="{385D14FC-2627-4642-8E22-1BF6EAFFC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38050">
            <a:off x="4706738" y="1598772"/>
            <a:ext cx="3861148" cy="140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blender 2.79 icon">
            <a:extLst>
              <a:ext uri="{FF2B5EF4-FFF2-40B4-BE49-F238E27FC236}">
                <a16:creationId xmlns:a16="http://schemas.microsoft.com/office/drawing/2014/main" id="{F455FB86-1A39-4B70-A7FE-C534C5577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36206">
            <a:off x="5371918" y="2690073"/>
            <a:ext cx="1434230" cy="1434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photoshop adobe icon">
            <a:extLst>
              <a:ext uri="{FF2B5EF4-FFF2-40B4-BE49-F238E27FC236}">
                <a16:creationId xmlns:a16="http://schemas.microsoft.com/office/drawing/2014/main" id="{1BAF3374-8C9D-48C1-B0D6-70484F2A0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974">
            <a:off x="7129943" y="3631765"/>
            <a:ext cx="1323359" cy="1323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visual studio icon">
            <a:extLst>
              <a:ext uri="{FF2B5EF4-FFF2-40B4-BE49-F238E27FC236}">
                <a16:creationId xmlns:a16="http://schemas.microsoft.com/office/drawing/2014/main" id="{806B8C0E-B86D-4A74-BDCC-941535590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80617">
            <a:off x="4018068" y="3629802"/>
            <a:ext cx="1462497" cy="146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98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ctrTitle"/>
          </p:nvPr>
        </p:nvSpPr>
        <p:spPr>
          <a:xfrm>
            <a:off x="685800" y="394570"/>
            <a:ext cx="5796900" cy="227029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Completed Features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subTitle" idx="1"/>
          </p:nvPr>
        </p:nvSpPr>
        <p:spPr>
          <a:xfrm>
            <a:off x="685800" y="2699409"/>
            <a:ext cx="8160708" cy="227029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/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Keenan:</a:t>
            </a:r>
          </a:p>
          <a:p>
            <a:pPr marL="0" lvl="0" indent="0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Player Movement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Camera Movement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3D Models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Kostiantyn:</a:t>
            </a:r>
            <a:b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 System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Level Generation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Player Customization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8A092-B3B2-403C-9A6D-4161143B9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7328" y="-52883"/>
            <a:ext cx="9278655" cy="51963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4E41A7-B8B5-4E19-9ABD-13C7A1423F91}"/>
              </a:ext>
            </a:extLst>
          </p:cNvPr>
          <p:cNvSpPr/>
          <p:nvPr/>
        </p:nvSpPr>
        <p:spPr>
          <a:xfrm>
            <a:off x="-200416" y="-97077"/>
            <a:ext cx="9532306" cy="5314167"/>
          </a:xfrm>
          <a:prstGeom prst="rect">
            <a:avLst/>
          </a:prstGeom>
          <a:solidFill>
            <a:srgbClr val="000000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522962" y="732068"/>
            <a:ext cx="8188890" cy="2483989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it Works?</a:t>
            </a:r>
            <a:endParaRPr sz="8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DB62FFC-EA05-416D-9044-8D07C8AF520A}"/>
              </a:ext>
            </a:extLst>
          </p:cNvPr>
          <p:cNvGrpSpPr/>
          <p:nvPr/>
        </p:nvGrpSpPr>
        <p:grpSpPr>
          <a:xfrm>
            <a:off x="-247389" y="-118999"/>
            <a:ext cx="9579279" cy="5358009"/>
            <a:chOff x="-162838" y="-97077"/>
            <a:chExt cx="9579279" cy="535800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A57442-53FC-480B-AB46-6DEEFBF885C7}"/>
                </a:ext>
              </a:extLst>
            </p:cNvPr>
            <p:cNvSpPr/>
            <p:nvPr/>
          </p:nvSpPr>
          <p:spPr>
            <a:xfrm>
              <a:off x="-162838" y="-97077"/>
              <a:ext cx="9579279" cy="5358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B456278-C073-4AE0-82FC-8B810DC862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19" r="44486" b="33395"/>
            <a:stretch/>
          </p:blipFill>
          <p:spPr>
            <a:xfrm>
              <a:off x="594987" y="-97077"/>
              <a:ext cx="6965018" cy="52405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669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94358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 System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197" y="1428747"/>
            <a:ext cx="7703509" cy="33211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Client/Server Model (Unity LLAPI)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0316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43E201-F78D-4646-8C41-37A25FFBF655}"/>
              </a:ext>
            </a:extLst>
          </p:cNvPr>
          <p:cNvSpPr/>
          <p:nvPr/>
        </p:nvSpPr>
        <p:spPr>
          <a:xfrm>
            <a:off x="6581381" y="2558497"/>
            <a:ext cx="2149723" cy="11375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81;p15">
            <a:extLst>
              <a:ext uri="{FF2B5EF4-FFF2-40B4-BE49-F238E27FC236}">
                <a16:creationId xmlns:a16="http://schemas.microsoft.com/office/drawing/2014/main" id="{7F6F19FE-9D01-462D-9080-1E0CF9C456FB}"/>
              </a:ext>
            </a:extLst>
          </p:cNvPr>
          <p:cNvSpPr txBox="1">
            <a:spLocks/>
          </p:cNvSpPr>
          <p:nvPr/>
        </p:nvSpPr>
        <p:spPr>
          <a:xfrm>
            <a:off x="496412" y="4191897"/>
            <a:ext cx="3010416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5CFB79-41A5-433A-8F6D-48D6104F83F2}"/>
              </a:ext>
            </a:extLst>
          </p:cNvPr>
          <p:cNvSpPr/>
          <p:nvPr/>
        </p:nvSpPr>
        <p:spPr>
          <a:xfrm>
            <a:off x="3479101" y="3446300"/>
            <a:ext cx="2216521" cy="11900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Google Shape;81;p15">
            <a:extLst>
              <a:ext uri="{FF2B5EF4-FFF2-40B4-BE49-F238E27FC236}">
                <a16:creationId xmlns:a16="http://schemas.microsoft.com/office/drawing/2014/main" id="{951F8D87-24E3-4801-8701-83BA0E05A94C}"/>
              </a:ext>
            </a:extLst>
          </p:cNvPr>
          <p:cNvSpPr txBox="1">
            <a:spLocks/>
          </p:cNvSpPr>
          <p:nvPr/>
        </p:nvSpPr>
        <p:spPr>
          <a:xfrm>
            <a:off x="3741631" y="3556745"/>
            <a:ext cx="171918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Fred</a:t>
            </a:r>
          </a:p>
        </p:txBody>
      </p:sp>
      <p:sp>
        <p:nvSpPr>
          <p:cNvPr id="19" name="Google Shape;81;p15">
            <a:extLst>
              <a:ext uri="{FF2B5EF4-FFF2-40B4-BE49-F238E27FC236}">
                <a16:creationId xmlns:a16="http://schemas.microsoft.com/office/drawing/2014/main" id="{D6A0A532-1364-4580-A7F3-80BB4C72F4C7}"/>
              </a:ext>
            </a:extLst>
          </p:cNvPr>
          <p:cNvSpPr txBox="1">
            <a:spLocks/>
          </p:cNvSpPr>
          <p:nvPr/>
        </p:nvSpPr>
        <p:spPr>
          <a:xfrm>
            <a:off x="6859568" y="2672330"/>
            <a:ext cx="171918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C43CDB-1D47-444F-9B11-CB6A9FC5BDBC}"/>
              </a:ext>
            </a:extLst>
          </p:cNvPr>
          <p:cNvCxnSpPr>
            <a:cxnSpLocks/>
          </p:cNvCxnSpPr>
          <p:nvPr/>
        </p:nvCxnSpPr>
        <p:spPr>
          <a:xfrm flipV="1">
            <a:off x="1916482" y="1744249"/>
            <a:ext cx="917542" cy="814248"/>
          </a:xfrm>
          <a:prstGeom prst="straightConnector1">
            <a:avLst/>
          </a:prstGeom>
          <a:ln w="57150">
            <a:solidFill>
              <a:srgbClr val="00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Google Shape;81;p15">
            <a:extLst>
              <a:ext uri="{FF2B5EF4-FFF2-40B4-BE49-F238E27FC236}">
                <a16:creationId xmlns:a16="http://schemas.microsoft.com/office/drawing/2014/main" id="{56EFB756-481F-4932-8F75-D7C5D85DF6D9}"/>
              </a:ext>
            </a:extLst>
          </p:cNvPr>
          <p:cNvSpPr txBox="1">
            <a:spLocks/>
          </p:cNvSpPr>
          <p:nvPr/>
        </p:nvSpPr>
        <p:spPr>
          <a:xfrm>
            <a:off x="345803" y="1303386"/>
            <a:ext cx="410168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OnConnect|Bob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5" name="Google Shape;81;p15">
            <a:extLst>
              <a:ext uri="{FF2B5EF4-FFF2-40B4-BE49-F238E27FC236}">
                <a16:creationId xmlns:a16="http://schemas.microsoft.com/office/drawing/2014/main" id="{854181E9-C111-4D8B-B7AA-A13405D1B2D2}"/>
              </a:ext>
            </a:extLst>
          </p:cNvPr>
          <p:cNvSpPr txBox="1">
            <a:spLocks/>
          </p:cNvSpPr>
          <p:nvPr/>
        </p:nvSpPr>
        <p:spPr>
          <a:xfrm>
            <a:off x="6177042" y="1434171"/>
            <a:ext cx="4101684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NewUser|Bob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4EDAE8-4415-4450-B77B-A155C806AE82}"/>
              </a:ext>
            </a:extLst>
          </p:cNvPr>
          <p:cNvSpPr/>
          <p:nvPr/>
        </p:nvSpPr>
        <p:spPr>
          <a:xfrm>
            <a:off x="565245" y="2532240"/>
            <a:ext cx="2216521" cy="11900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43EBD61-2888-4876-AB91-33F8DEFF9B55}"/>
              </a:ext>
            </a:extLst>
          </p:cNvPr>
          <p:cNvCxnSpPr>
            <a:cxnSpLocks/>
          </p:cNvCxnSpPr>
          <p:nvPr/>
        </p:nvCxnSpPr>
        <p:spPr>
          <a:xfrm>
            <a:off x="5213350" y="1676916"/>
            <a:ext cx="1368031" cy="89140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81;p15">
            <a:extLst>
              <a:ext uri="{FF2B5EF4-FFF2-40B4-BE49-F238E27FC236}">
                <a16:creationId xmlns:a16="http://schemas.microsoft.com/office/drawing/2014/main" id="{DB70D4D8-87C7-4CE8-9FA7-6FEB08ECFB4D}"/>
              </a:ext>
            </a:extLst>
          </p:cNvPr>
          <p:cNvSpPr txBox="1">
            <a:spLocks/>
          </p:cNvSpPr>
          <p:nvPr/>
        </p:nvSpPr>
        <p:spPr>
          <a:xfrm>
            <a:off x="682678" y="2672330"/>
            <a:ext cx="1719187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en-US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Bob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26FF06B-F2E5-4185-A3A1-6BAEE4C44724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4546368" y="1697200"/>
            <a:ext cx="40994" cy="17491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B150B35-F367-4232-8742-CC53DF11CC5E}"/>
              </a:ext>
            </a:extLst>
          </p:cNvPr>
          <p:cNvSpPr/>
          <p:nvPr/>
        </p:nvSpPr>
        <p:spPr>
          <a:xfrm>
            <a:off x="2793304" y="530124"/>
            <a:ext cx="3187874" cy="11900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2991720" y="741971"/>
            <a:ext cx="3010416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SERVER</a:t>
            </a:r>
            <a:endParaRPr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Google Shape;81;p15">
            <a:extLst>
              <a:ext uri="{FF2B5EF4-FFF2-40B4-BE49-F238E27FC236}">
                <a16:creationId xmlns:a16="http://schemas.microsoft.com/office/drawing/2014/main" id="{F8A4D338-DC70-4389-85A7-9D87D893D7BC}"/>
              </a:ext>
            </a:extLst>
          </p:cNvPr>
          <p:cNvSpPr txBox="1">
            <a:spLocks/>
          </p:cNvSpPr>
          <p:nvPr/>
        </p:nvSpPr>
        <p:spPr>
          <a:xfrm>
            <a:off x="4681458" y="2444095"/>
            <a:ext cx="3470461" cy="72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NewUser|Bob</a:t>
            </a:r>
            <a:endParaRPr 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931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>
            <a:spLocks noGrp="1"/>
          </p:cNvSpPr>
          <p:nvPr>
            <p:ph type="title"/>
          </p:nvPr>
        </p:nvSpPr>
        <p:spPr>
          <a:xfrm>
            <a:off x="457200" y="434575"/>
            <a:ext cx="894358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Multiplayer System</a:t>
            </a:r>
            <a:endParaRPr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2" name="Google Shape;82;p15"/>
          <p:cNvSpPr txBox="1">
            <a:spLocks noGrp="1"/>
          </p:cNvSpPr>
          <p:nvPr>
            <p:ph type="body" idx="1"/>
          </p:nvPr>
        </p:nvSpPr>
        <p:spPr>
          <a:xfrm>
            <a:off x="457197" y="1428747"/>
            <a:ext cx="7703509" cy="332110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Client/Server Model (Unity LLAPI)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▰"/>
            </a:pP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 Format and Parsing</a:t>
            </a:r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783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" name="Google Shape;81;p15">
            <a:extLst>
              <a:ext uri="{FF2B5EF4-FFF2-40B4-BE49-F238E27FC236}">
                <a16:creationId xmlns:a16="http://schemas.microsoft.com/office/drawing/2014/main" id="{9C97A9B8-897B-4745-8C48-F7D181DE25CA}"/>
              </a:ext>
            </a:extLst>
          </p:cNvPr>
          <p:cNvSpPr txBox="1">
            <a:spLocks/>
          </p:cNvSpPr>
          <p:nvPr/>
        </p:nvSpPr>
        <p:spPr>
          <a:xfrm>
            <a:off x="1122342" y="1671512"/>
            <a:ext cx="8699326" cy="219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“OnPlayerMove</a:t>
            </a:r>
            <a:r>
              <a:rPr lang="en-US" sz="2000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Bob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12.13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634.23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1.45</a:t>
            </a:r>
            <a:r>
              <a:rPr lang="en-US" sz="2000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|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96.63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434.63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87.95” </a:t>
            </a:r>
          </a:p>
        </p:txBody>
      </p:sp>
      <p:sp>
        <p:nvSpPr>
          <p:cNvPr id="21" name="Google Shape;81;p15">
            <a:extLst>
              <a:ext uri="{FF2B5EF4-FFF2-40B4-BE49-F238E27FC236}">
                <a16:creationId xmlns:a16="http://schemas.microsoft.com/office/drawing/2014/main" id="{F7803C50-5846-43E8-8BA2-9352F5A1D6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4025" y="348391"/>
            <a:ext cx="8943584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76200" lvl="0">
              <a:spcBef>
                <a:spcPts val="600"/>
              </a:spcBef>
              <a:buSzPts val="2400"/>
            </a:pPr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Packet Format and Parsing</a:t>
            </a:r>
          </a:p>
        </p:txBody>
      </p:sp>
      <p:sp>
        <p:nvSpPr>
          <p:cNvPr id="22" name="Google Shape;81;p15">
            <a:extLst>
              <a:ext uri="{FF2B5EF4-FFF2-40B4-BE49-F238E27FC236}">
                <a16:creationId xmlns:a16="http://schemas.microsoft.com/office/drawing/2014/main" id="{570D45CB-59DB-4D64-A59C-876619155554}"/>
              </a:ext>
            </a:extLst>
          </p:cNvPr>
          <p:cNvSpPr txBox="1">
            <a:spLocks/>
          </p:cNvSpPr>
          <p:nvPr/>
        </p:nvSpPr>
        <p:spPr>
          <a:xfrm>
            <a:off x="585320" y="1253677"/>
            <a:ext cx="4101684" cy="41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Example Message:</a:t>
            </a:r>
          </a:p>
        </p:txBody>
      </p:sp>
      <p:sp>
        <p:nvSpPr>
          <p:cNvPr id="28" name="Google Shape;81;p15">
            <a:extLst>
              <a:ext uri="{FF2B5EF4-FFF2-40B4-BE49-F238E27FC236}">
                <a16:creationId xmlns:a16="http://schemas.microsoft.com/office/drawing/2014/main" id="{736B1674-F86F-4373-9798-2403D322C27B}"/>
              </a:ext>
            </a:extLst>
          </p:cNvPr>
          <p:cNvSpPr txBox="1">
            <a:spLocks/>
          </p:cNvSpPr>
          <p:nvPr/>
        </p:nvSpPr>
        <p:spPr>
          <a:xfrm>
            <a:off x="585320" y="2046731"/>
            <a:ext cx="4751855" cy="41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Initial Parse (Delimiter </a:t>
            </a:r>
            <a:r>
              <a:rPr lang="en-US" sz="2400" dirty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“|”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</a:t>
            </a:r>
          </a:p>
        </p:txBody>
      </p:sp>
      <p:sp>
        <p:nvSpPr>
          <p:cNvPr id="29" name="Google Shape;81;p15">
            <a:extLst>
              <a:ext uri="{FF2B5EF4-FFF2-40B4-BE49-F238E27FC236}">
                <a16:creationId xmlns:a16="http://schemas.microsoft.com/office/drawing/2014/main" id="{2BA1F3BF-BDFD-46E0-90F5-53E4D58E4D7D}"/>
              </a:ext>
            </a:extLst>
          </p:cNvPr>
          <p:cNvSpPr txBox="1">
            <a:spLocks/>
          </p:cNvSpPr>
          <p:nvPr/>
        </p:nvSpPr>
        <p:spPr>
          <a:xfrm>
            <a:off x="1122342" y="2463589"/>
            <a:ext cx="8699326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data[0] -  “</a:t>
            </a:r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OnPlayerMove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 (Used as Key in a Methods Map)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data[1] - “Bob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12.13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634.23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1.45”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data[2] - “Bill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96.63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434.63</a:t>
            </a:r>
            <a:r>
              <a:rPr lang="en-US" sz="2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87.95”</a:t>
            </a:r>
          </a:p>
        </p:txBody>
      </p:sp>
      <p:sp>
        <p:nvSpPr>
          <p:cNvPr id="30" name="Google Shape;81;p15">
            <a:extLst>
              <a:ext uri="{FF2B5EF4-FFF2-40B4-BE49-F238E27FC236}">
                <a16:creationId xmlns:a16="http://schemas.microsoft.com/office/drawing/2014/main" id="{D0E62745-2897-437A-908A-980E8C775F4C}"/>
              </a:ext>
            </a:extLst>
          </p:cNvPr>
          <p:cNvSpPr txBox="1">
            <a:spLocks/>
          </p:cNvSpPr>
          <p:nvPr/>
        </p:nvSpPr>
        <p:spPr>
          <a:xfrm>
            <a:off x="585320" y="3434206"/>
            <a:ext cx="4751855" cy="416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After Second Parse (Delimiter </a:t>
            </a:r>
            <a:r>
              <a:rPr lang="en-US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“,”</a:t>
            </a:r>
            <a:r>
              <a:rPr 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):</a:t>
            </a:r>
          </a:p>
        </p:txBody>
      </p:sp>
      <p:sp>
        <p:nvSpPr>
          <p:cNvPr id="31" name="Google Shape;81;p15">
            <a:extLst>
              <a:ext uri="{FF2B5EF4-FFF2-40B4-BE49-F238E27FC236}">
                <a16:creationId xmlns:a16="http://schemas.microsoft.com/office/drawing/2014/main" id="{29109EF5-F709-4772-9BCB-7FA2193ED280}"/>
              </a:ext>
            </a:extLst>
          </p:cNvPr>
          <p:cNvSpPr txBox="1">
            <a:spLocks/>
          </p:cNvSpPr>
          <p:nvPr/>
        </p:nvSpPr>
        <p:spPr>
          <a:xfrm>
            <a:off x="1122342" y="3806748"/>
            <a:ext cx="8699326" cy="9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itillium Web"/>
              <a:buNone/>
              <a:defRPr sz="36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curPlayer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[0] -  “Bob” (Player Name)</a:t>
            </a:r>
          </a:p>
          <a:p>
            <a:r>
              <a:rPr lang="en-US" sz="20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curPlayer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[1] - “12.13” (X position)</a:t>
            </a:r>
          </a:p>
          <a:p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7439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8" grpId="0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Ninac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364</Words>
  <Application>Microsoft Office PowerPoint</Application>
  <PresentationFormat>On-screen Show (16:9)</PresentationFormat>
  <Paragraphs>101</Paragraphs>
  <Slides>17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Titillium Web</vt:lpstr>
      <vt:lpstr>Dubai Light</vt:lpstr>
      <vt:lpstr>Arial</vt:lpstr>
      <vt:lpstr>Titillium Web Light</vt:lpstr>
      <vt:lpstr>Ninacor template</vt:lpstr>
      <vt:lpstr>MultiBlocks</vt:lpstr>
      <vt:lpstr>Primary Goals</vt:lpstr>
      <vt:lpstr>Used Resources/Tools </vt:lpstr>
      <vt:lpstr>Completed Features</vt:lpstr>
      <vt:lpstr>How it Works?</vt:lpstr>
      <vt:lpstr>Multiplayer System</vt:lpstr>
      <vt:lpstr>SERVER</vt:lpstr>
      <vt:lpstr>Multiplayer System</vt:lpstr>
      <vt:lpstr>Packet Format and Parsing</vt:lpstr>
      <vt:lpstr>Multiplayer System</vt:lpstr>
      <vt:lpstr>Level Generation </vt:lpstr>
      <vt:lpstr>PowerPoint Presentation</vt:lpstr>
      <vt:lpstr>Player Customization</vt:lpstr>
      <vt:lpstr>Player Customization</vt:lpstr>
      <vt:lpstr>Lessons Learned</vt:lpstr>
      <vt:lpstr>PowerPoint Presentation</vt:lpstr>
      <vt:lpstr>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MultiBlocks</dc:title>
  <dc:creator>Kostiantyn Makrasnov</dc:creator>
  <cp:lastModifiedBy>Kostiantyn Makrasnov</cp:lastModifiedBy>
  <cp:revision>19</cp:revision>
  <dcterms:modified xsi:type="dcterms:W3CDTF">2019-05-14T07:06:38Z</dcterms:modified>
</cp:coreProperties>
</file>